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2" r:id="rId4"/>
    <p:sldId id="260" r:id="rId5"/>
    <p:sldId id="264" r:id="rId6"/>
    <p:sldId id="263" r:id="rId7"/>
    <p:sldId id="266" r:id="rId8"/>
    <p:sldId id="265" r:id="rId9"/>
    <p:sldId id="267" r:id="rId10"/>
    <p:sldId id="270" r:id="rId11"/>
    <p:sldId id="268" r:id="rId12"/>
    <p:sldId id="26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7ACB2-0C15-4E74-998F-9821D287BE91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CD44-20C6-4906-91D1-0F2C46A60B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9576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EACD44-20C6-4906-91D1-0F2C46A60B9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334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LC11 : Molécules de la santé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2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24925" t="12526" r="41363" b="3838"/>
          <a:stretch/>
        </p:blipFill>
        <p:spPr>
          <a:xfrm rot="5400000">
            <a:off x="1126836" y="1935020"/>
            <a:ext cx="4110181" cy="57357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25000" t="12795" r="41440" b="3839"/>
          <a:stretch/>
        </p:blipFill>
        <p:spPr>
          <a:xfrm rot="5400000">
            <a:off x="1440818" y="-256770"/>
            <a:ext cx="3798942" cy="5308226"/>
          </a:xfrm>
          <a:prstGeom prst="rect">
            <a:avLst/>
          </a:prstGeom>
        </p:spPr>
      </p:pic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74" y="2682216"/>
            <a:ext cx="3951606" cy="212069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Contrôle de pureté du paracétamol – spectre RMN</a:t>
            </a:r>
            <a:endParaRPr lang="fr-FR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5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220983" y="1517717"/>
            <a:ext cx="3853374" cy="4962465"/>
            <a:chOff x="220983" y="1517717"/>
            <a:chExt cx="3853374" cy="4962465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2"/>
            <a:srcRect l="37594" t="23966" r="36678" b="17131"/>
            <a:stretch/>
          </p:blipFill>
          <p:spPr>
            <a:xfrm>
              <a:off x="220983" y="1517717"/>
              <a:ext cx="3853374" cy="49624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2147670" y="3110877"/>
                  <a:ext cx="1536895" cy="6060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Sup>
                          <m:sSubSupPr>
                            <m:ctrlPr>
                              <a:rPr lang="fr-F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3(</m:t>
                            </m:r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fr-FR" sz="28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7670" y="3110877"/>
                  <a:ext cx="1536895" cy="60606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378726" y="4665885"/>
                  <a:ext cx="1074781" cy="6442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2(</m:t>
                            </m:r>
                            <m:r>
                              <m:rPr>
                                <m:sty m:val="p"/>
                              </m:rP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aq</m:t>
                            </m:r>
                            <m:r>
                              <a:rPr lang="fr-FR" sz="28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726" y="4665885"/>
                  <a:ext cx="1074781" cy="6442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61302"/>
              </p:ext>
            </p:extLst>
          </p:nvPr>
        </p:nvGraphicFramePr>
        <p:xfrm>
          <a:off x="3825843" y="863574"/>
          <a:ext cx="8149847" cy="2247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541"/>
                <a:gridCol w="1435261"/>
                <a:gridCol w="1898248"/>
                <a:gridCol w="1307940"/>
                <a:gridCol w="1527857"/>
              </a:tblGrid>
              <a:tr h="74910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74910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E.I.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endParaRPr lang="fr-FR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n</a:t>
                      </a:r>
                      <a:r>
                        <a:rPr lang="fr-FR" sz="2800" baseline="-25000" dirty="0" err="1" smtClean="0"/>
                        <a:t>Red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anchor="ctr"/>
                </a:tc>
              </a:tr>
              <a:tr h="74910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Equivalence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I2</a:t>
                      </a:r>
                      <a:r>
                        <a:rPr lang="fr-FR" sz="2800" dirty="0" smtClean="0"/>
                        <a:t>-x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n</a:t>
                      </a:r>
                      <a:r>
                        <a:rPr lang="fr-FR" sz="2800" baseline="-25000" dirty="0" smtClean="0"/>
                        <a:t>Red</a:t>
                      </a:r>
                      <a:r>
                        <a:rPr lang="fr-FR" sz="2800" dirty="0" smtClean="0"/>
                        <a:t>-2x</a:t>
                      </a:r>
                      <a:r>
                        <a:rPr lang="fr-FR" sz="2800" baseline="-25000" dirty="0" smtClean="0"/>
                        <a:t>eq</a:t>
                      </a:r>
                      <a:r>
                        <a:rPr lang="fr-FR" sz="2800" dirty="0" smtClean="0"/>
                        <a:t>=0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800" dirty="0" smtClean="0"/>
                        <a:t>2x</a:t>
                      </a:r>
                      <a:r>
                        <a:rPr lang="fr-FR" sz="2800" baseline="-25000" dirty="0" smtClean="0"/>
                        <a:t>eq</a:t>
                      </a:r>
                      <a:endParaRPr lang="fr-FR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x</a:t>
                      </a:r>
                      <a:r>
                        <a:rPr lang="fr-FR" sz="2800" baseline="-25000" dirty="0" err="1" smtClean="0"/>
                        <a:t>eq</a:t>
                      </a:r>
                      <a:endParaRPr lang="fr-FR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3825843" y="2361376"/>
            <a:ext cx="8149847" cy="74950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Dosage du I</a:t>
            </a:r>
            <a:r>
              <a:rPr lang="fr-FR" sz="3600" b="1" baseline="-25000" dirty="0" smtClean="0">
                <a:solidFill>
                  <a:srgbClr val="0070C0"/>
                </a:solidFill>
              </a:rPr>
              <a:t>2</a:t>
            </a:r>
            <a:r>
              <a:rPr lang="fr-FR" sz="3600" b="1" dirty="0" smtClean="0">
                <a:solidFill>
                  <a:srgbClr val="0070C0"/>
                </a:solidFill>
              </a:rPr>
              <a:t> contenu dans la Bétadine® 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6143727" y="964369"/>
                <a:ext cx="5855111" cy="552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3(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→2</m:t>
                      </m:r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fr-FR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fr-FR" sz="2800">
                              <a:latin typeface="Cambria Math" panose="02040503050406030204" pitchFamily="18" charset="0"/>
                            </a:rPr>
                            <m:t>aq</m:t>
                          </m:r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fr-FR" sz="280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727" y="964369"/>
                <a:ext cx="5855111" cy="5529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fr-FR" sz="2800" b="0" i="0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Red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8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>
                                <m:sSubPr>
                                  <m:ctrlPr>
                                    <a:rPr lang="fr-FR" sz="28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fr-FR" sz="2800" b="0" i="0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e>
                            <m:sub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fr-FR" sz="2800" b="0" i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0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fr-FR" sz="2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06" y="4584676"/>
                <a:ext cx="4312719" cy="8066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12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La chimie au service de la santé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983" y="1058128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Les médicaments : des molécules organique mais pas seulement…</a:t>
            </a:r>
            <a:endParaRPr lang="fr-FR" sz="2800" dirty="0">
              <a:solidFill>
                <a:schemeClr val="accent5"/>
              </a:solidFill>
            </a:endParaRPr>
          </a:p>
        </p:txBody>
      </p:sp>
      <p:pic>
        <p:nvPicPr>
          <p:cNvPr id="10" name="Espace réservé du contenu 10">
            <a:extLst>
              <a:ext uri="{FF2B5EF4-FFF2-40B4-BE49-F238E27FC236}">
                <a16:creationId xmlns="" xmlns:a16="http://schemas.microsoft.com/office/drawing/2014/main" xmlns:lc="http://schemas.openxmlformats.org/drawingml/2006/lockedCanvas" id="{E0E48B4E-62A3-413F-87E3-8793D40588D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l="1049" t="25427" r="83065" b="56539"/>
          <a:stretch/>
        </p:blipFill>
        <p:spPr>
          <a:xfrm>
            <a:off x="10065562" y="1892223"/>
            <a:ext cx="1910128" cy="10049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80616" y="2897158"/>
            <a:ext cx="1680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accent2"/>
                </a:solidFill>
              </a:rPr>
              <a:t>Cisplatine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8646" y="3640483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Antiseptique et désinfectants : souvent des composés inorganiques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8646" y="5630737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chemeClr val="accent5"/>
                </a:solidFill>
              </a:rPr>
              <a:t>Compléments alimentaires : Vitamine C, etc.</a:t>
            </a:r>
            <a:endParaRPr lang="fr-F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373626"/>
            <a:ext cx="4362450" cy="436245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Le paracétamol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485" t="30759" r="43490" b="48911"/>
          <a:stretch/>
        </p:blipFill>
        <p:spPr>
          <a:xfrm>
            <a:off x="220983" y="4261852"/>
            <a:ext cx="11754707" cy="2442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Ellipse 9"/>
          <p:cNvSpPr/>
          <p:nvPr/>
        </p:nvSpPr>
        <p:spPr>
          <a:xfrm>
            <a:off x="924232" y="5123327"/>
            <a:ext cx="1288026" cy="36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486696" y="5540439"/>
            <a:ext cx="1396181" cy="360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Ellipse 84"/>
          <p:cNvSpPr/>
          <p:nvPr/>
        </p:nvSpPr>
        <p:spPr>
          <a:xfrm>
            <a:off x="1030607" y="6277858"/>
            <a:ext cx="1396181" cy="360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5745544" y="1069258"/>
            <a:ext cx="62301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Un médicament contient :</a:t>
            </a:r>
          </a:p>
          <a:p>
            <a:pPr marL="457200" indent="-457200">
              <a:buFontTx/>
              <a:buChar char="-"/>
            </a:pPr>
            <a:r>
              <a:rPr lang="fr-FR" sz="2800" dirty="0" smtClean="0"/>
              <a:t>au moins une </a:t>
            </a:r>
            <a:r>
              <a:rPr lang="fr-FR" sz="2800" b="1" smtClean="0">
                <a:solidFill>
                  <a:schemeClr val="accent2"/>
                </a:solidFill>
              </a:rPr>
              <a:t>principe actif </a:t>
            </a:r>
            <a:r>
              <a:rPr lang="fr-FR" sz="2800" dirty="0" smtClean="0"/>
              <a:t>;</a:t>
            </a:r>
          </a:p>
          <a:p>
            <a:pPr marL="457200" indent="-457200">
              <a:buFontTx/>
              <a:buChar char="-"/>
            </a:pPr>
            <a:r>
              <a:rPr lang="fr-FR" sz="2800" dirty="0" smtClean="0"/>
              <a:t>des </a:t>
            </a:r>
            <a:r>
              <a:rPr lang="fr-FR" sz="2800" b="1" dirty="0" smtClean="0">
                <a:solidFill>
                  <a:schemeClr val="accent6"/>
                </a:solidFill>
              </a:rPr>
              <a:t>excipients</a:t>
            </a:r>
            <a:r>
              <a:rPr lang="fr-FR" sz="2800" dirty="0" smtClean="0"/>
              <a:t>.</a:t>
            </a:r>
            <a:endParaRPr lang="fr-FR" sz="2800" dirty="0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14" y="2615381"/>
            <a:ext cx="3951606" cy="212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4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Développement d’un médicament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0983" y="1017450"/>
            <a:ext cx="26708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5"/>
                </a:solidFill>
              </a:rPr>
              <a:t>Substance active </a:t>
            </a:r>
            <a:r>
              <a:rPr lang="fr-FR" sz="2800" dirty="0" smtClean="0">
                <a:solidFill>
                  <a:schemeClr val="accent5"/>
                </a:solidFill>
              </a:rPr>
              <a:t>probable</a:t>
            </a:r>
            <a:endParaRPr lang="fr-FR" sz="28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20224" y="2122442"/>
            <a:ext cx="26708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6"/>
                </a:solidFill>
              </a:rPr>
              <a:t>Recherche</a:t>
            </a:r>
            <a:r>
              <a:rPr lang="fr-FR" sz="2800" dirty="0" smtClean="0">
                <a:solidFill>
                  <a:schemeClr val="accent6"/>
                </a:solidFill>
              </a:rPr>
              <a:t> sur des organismes vivants</a:t>
            </a:r>
          </a:p>
          <a:p>
            <a:pPr algn="ctr"/>
            <a:r>
              <a:rPr lang="fr-FR" sz="2800" b="1" dirty="0">
                <a:solidFill>
                  <a:schemeClr val="accent6"/>
                </a:solidFill>
              </a:rPr>
              <a:t>Etudes </a:t>
            </a:r>
            <a:r>
              <a:rPr lang="fr-FR" sz="2800" b="1" dirty="0" smtClean="0">
                <a:solidFill>
                  <a:schemeClr val="accent6"/>
                </a:solidFill>
              </a:rPr>
              <a:t>cliniques</a:t>
            </a:r>
            <a:endParaRPr lang="fr-FR" sz="2800" b="1" dirty="0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87849" y="4394586"/>
            <a:ext cx="29921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Commercialisation</a:t>
            </a:r>
            <a:r>
              <a:rPr lang="fr-FR" sz="2800" dirty="0">
                <a:solidFill>
                  <a:schemeClr val="accent2"/>
                </a:solidFill>
              </a:rPr>
              <a:t> </a:t>
            </a:r>
            <a:r>
              <a:rPr lang="fr-FR" sz="2800" dirty="0" smtClean="0">
                <a:solidFill>
                  <a:schemeClr val="accent2"/>
                </a:solidFill>
              </a:rPr>
              <a:t>du </a:t>
            </a:r>
            <a:r>
              <a:rPr lang="fr-FR" sz="2800" b="1" dirty="0" smtClean="0">
                <a:solidFill>
                  <a:schemeClr val="accent2"/>
                </a:solidFill>
              </a:rPr>
              <a:t>princeps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75186" y="5629860"/>
            <a:ext cx="21906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2"/>
                </a:solidFill>
              </a:rPr>
              <a:t>Médicament générique</a:t>
            </a:r>
            <a:endParaRPr lang="fr-FR" sz="2800" b="1" dirty="0">
              <a:solidFill>
                <a:schemeClr val="accent2"/>
              </a:solidFill>
            </a:endParaRPr>
          </a:p>
        </p:txBody>
      </p:sp>
      <p:cxnSp>
        <p:nvCxnSpPr>
          <p:cNvPr id="7" name="Connecteur droit avec flèche 6"/>
          <p:cNvCxnSpPr>
            <a:stCxn id="11" idx="2"/>
            <a:endCxn id="12" idx="1"/>
          </p:cNvCxnSpPr>
          <p:nvPr/>
        </p:nvCxnSpPr>
        <p:spPr>
          <a:xfrm>
            <a:off x="1556418" y="1971557"/>
            <a:ext cx="1563806" cy="1058826"/>
          </a:xfrm>
          <a:prstGeom prst="straightConnector1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13" idx="2"/>
            <a:endCxn id="15" idx="1"/>
          </p:cNvCxnSpPr>
          <p:nvPr/>
        </p:nvCxnSpPr>
        <p:spPr>
          <a:xfrm>
            <a:off x="8083935" y="5348693"/>
            <a:ext cx="1691251" cy="75822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2" idx="2"/>
            <a:endCxn id="13" idx="1"/>
          </p:cNvCxnSpPr>
          <p:nvPr/>
        </p:nvCxnSpPr>
        <p:spPr>
          <a:xfrm>
            <a:off x="4455659" y="3938324"/>
            <a:ext cx="2132190" cy="933316"/>
          </a:xfrm>
          <a:prstGeom prst="straightConnector1">
            <a:avLst/>
          </a:prstGeom>
          <a:ln w="25400"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771187" y="2300915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Brevet</a:t>
            </a:r>
            <a:endParaRPr lang="fr-FR" sz="2000" dirty="0"/>
          </a:p>
        </p:txBody>
      </p:sp>
      <p:sp>
        <p:nvSpPr>
          <p:cNvPr id="34" name="Rectangle 33"/>
          <p:cNvSpPr/>
          <p:nvPr/>
        </p:nvSpPr>
        <p:spPr>
          <a:xfrm>
            <a:off x="4954619" y="4204927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AMM</a:t>
            </a:r>
            <a:endParaRPr lang="fr-FR" sz="2000" dirty="0"/>
          </a:p>
        </p:txBody>
      </p:sp>
      <p:sp>
        <p:nvSpPr>
          <p:cNvPr id="35" name="Rectangle 34"/>
          <p:cNvSpPr/>
          <p:nvPr/>
        </p:nvSpPr>
        <p:spPr>
          <a:xfrm>
            <a:off x="8362425" y="5527748"/>
            <a:ext cx="1134269" cy="40011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 smtClean="0"/>
              <a:t>≈ 10 </a:t>
            </a:r>
            <a:r>
              <a:rPr lang="fr-FR" sz="2000" dirty="0" smtClean="0"/>
              <a:t>ans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6541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Effets indésirables : cas de l’aspirine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1533" t="39283" r="2984" b="10251"/>
          <a:stretch/>
        </p:blipFill>
        <p:spPr>
          <a:xfrm>
            <a:off x="220983" y="1052052"/>
            <a:ext cx="11754707" cy="3460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3292" t="46737" r="60608" b="50395"/>
          <a:stretch/>
        </p:blipFill>
        <p:spPr>
          <a:xfrm>
            <a:off x="429671" y="5289754"/>
            <a:ext cx="11332657" cy="501447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62116" y="1582994"/>
            <a:ext cx="4345858" cy="147483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86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pH du système digestif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space réservé du contenu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EEE425AF-4DD3-4FEC-819A-BA5CCCD5867F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05" y="811839"/>
            <a:ext cx="5633189" cy="604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chemeClr val="accent5"/>
                </a:solidFill>
              </a:rPr>
              <a:t>  De multiples méthodes d’extraction</a:t>
            </a:r>
            <a:endParaRPr lang="fr-FR" sz="3600" dirty="0">
              <a:solidFill>
                <a:schemeClr val="accent5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47" y="4200808"/>
            <a:ext cx="3425879" cy="2559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8639" t="29874" r="38861" b="20675"/>
          <a:stretch/>
        </p:blipFill>
        <p:spPr>
          <a:xfrm>
            <a:off x="220983" y="4200808"/>
            <a:ext cx="4830034" cy="255913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557" y="4200807"/>
            <a:ext cx="2559133" cy="255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249" y="833333"/>
            <a:ext cx="2636177" cy="2557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34" y="833332"/>
            <a:ext cx="3409456" cy="2557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833331"/>
            <a:ext cx="3409458" cy="255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774479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/>
                </a:solidFill>
              </a:rPr>
              <a:t>Expression</a:t>
            </a:r>
            <a:endParaRPr lang="fr-FR" sz="2400" i="1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60464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bg2">
                    <a:lumMod val="10000"/>
                  </a:schemeClr>
                </a:solidFill>
              </a:rPr>
              <a:t>Infusion</a:t>
            </a:r>
            <a:endParaRPr lang="fr-FR" sz="2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19728" y="2928760"/>
            <a:ext cx="185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i="1" dirty="0" smtClean="0">
                <a:solidFill>
                  <a:schemeClr val="accent2"/>
                </a:solidFill>
              </a:rPr>
              <a:t>Macération</a:t>
            </a:r>
            <a:endParaRPr lang="fr-FR" sz="2400" i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8646" y="3677587"/>
            <a:ext cx="11754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err="1" smtClean="0">
                <a:solidFill>
                  <a:schemeClr val="accent5"/>
                </a:solidFill>
              </a:rPr>
              <a:t>Hydrodistillation</a:t>
            </a:r>
            <a:r>
              <a:rPr lang="fr-FR" sz="2800" dirty="0" smtClean="0">
                <a:solidFill>
                  <a:schemeClr val="accent5"/>
                </a:solidFill>
              </a:rPr>
              <a:t> de la lavande</a:t>
            </a:r>
            <a:endParaRPr lang="fr-FR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6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Extraction de l’eugénol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36836" t="26498" r="39715" b="21013"/>
          <a:stretch/>
        </p:blipFill>
        <p:spPr>
          <a:xfrm>
            <a:off x="7545563" y="1019553"/>
            <a:ext cx="4430127" cy="5578016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23060"/>
              </p:ext>
            </p:extLst>
          </p:nvPr>
        </p:nvGraphicFramePr>
        <p:xfrm>
          <a:off x="220983" y="2348882"/>
          <a:ext cx="6683736" cy="29260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61265"/>
                <a:gridCol w="1412112"/>
                <a:gridCol w="1574157"/>
                <a:gridCol w="1736202"/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Eau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Ethanol</a:t>
                      </a:r>
                      <a:endParaRPr lang="fr-F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Ether</a:t>
                      </a:r>
                      <a:endParaRPr lang="fr-FR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Solubilité de l’eugénol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Peu soluble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Soluble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Densité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1,0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0,79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0,71</a:t>
                      </a:r>
                      <a:endParaRPr lang="fr-FR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solidFill>
                            <a:schemeClr val="accent5"/>
                          </a:solidFill>
                        </a:rPr>
                        <a:t>Miscibilité</a:t>
                      </a:r>
                      <a:r>
                        <a:rPr lang="fr-FR" sz="2800" baseline="0" dirty="0" smtClean="0">
                          <a:solidFill>
                            <a:schemeClr val="accent5"/>
                          </a:solidFill>
                        </a:rPr>
                        <a:t> avec l’eau</a:t>
                      </a:r>
                      <a:endParaRPr lang="fr-FR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Miscible</a:t>
                      </a:r>
                      <a:endParaRPr lang="fr-FR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solidFill>
                            <a:schemeClr val="accent2"/>
                          </a:solidFill>
                        </a:rPr>
                        <a:t>Non miscible</a:t>
                      </a:r>
                      <a:endParaRPr lang="fr-FR" sz="28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9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du paracétamol – Equation de réaction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220983" y="2068207"/>
            <a:ext cx="11754707" cy="2873629"/>
            <a:chOff x="220983" y="1014911"/>
            <a:chExt cx="11754707" cy="287362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5252" y="1701905"/>
              <a:ext cx="1690438" cy="145602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02" y="1815949"/>
              <a:ext cx="1898248" cy="1227929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1834" y="1494495"/>
              <a:ext cx="3483980" cy="1870825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3" y="1014911"/>
              <a:ext cx="1094252" cy="283001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510635" y="1922075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+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551020" y="1922081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+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28444" y="1922075"/>
              <a:ext cx="519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6000" b="1" dirty="0" smtClean="0">
                  <a:solidFill>
                    <a:schemeClr val="accent5"/>
                  </a:solidFill>
                </a:rPr>
                <a:t>→</a:t>
              </a:r>
              <a:endParaRPr lang="fr-FR" sz="6000" dirty="0">
                <a:solidFill>
                  <a:schemeClr val="accent5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78389" y="3365320"/>
              <a:ext cx="267086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chemeClr val="accent5"/>
                  </a:solidFill>
                </a:rPr>
                <a:t>Paracétamol</a:t>
              </a:r>
              <a:endParaRPr lang="fr-FR" sz="28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8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Synthèse du paracétamol – Montage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/>
        </p:nvGrpSpPr>
        <p:grpSpPr>
          <a:xfrm>
            <a:off x="220982" y="990072"/>
            <a:ext cx="6562846" cy="5058137"/>
            <a:chOff x="2814577" y="1203767"/>
            <a:chExt cx="6562846" cy="5058137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"/>
            <a:srcRect l="22404" t="17385" r="23766" b="8860"/>
            <a:stretch/>
          </p:blipFill>
          <p:spPr>
            <a:xfrm>
              <a:off x="2814577" y="1203767"/>
              <a:ext cx="6562846" cy="505813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991109" y="1203767"/>
              <a:ext cx="2386314" cy="2187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15570" t="12489" r="51581" b="5822"/>
          <a:stretch/>
        </p:blipFill>
        <p:spPr>
          <a:xfrm>
            <a:off x="8777609" y="1574593"/>
            <a:ext cx="3198081" cy="447361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57496" y="6291031"/>
            <a:ext cx="3689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Chauffage à reflux</a:t>
            </a:r>
            <a:endParaRPr lang="fr-FR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31739" y="6291031"/>
            <a:ext cx="3689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solidFill>
                  <a:schemeClr val="accent2"/>
                </a:solidFill>
              </a:rPr>
              <a:t>Filtrage sous vide</a:t>
            </a:r>
            <a:endParaRPr lang="fr-FR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1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7951</TotalTime>
  <Words>183</Words>
  <Application>Microsoft Office PowerPoint</Application>
  <PresentationFormat>Grand écran</PresentationFormat>
  <Paragraphs>66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Thème Office</vt:lpstr>
      <vt:lpstr>LC11 : Molécules de la santé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101</cp:revision>
  <dcterms:created xsi:type="dcterms:W3CDTF">2019-10-10T16:45:18Z</dcterms:created>
  <dcterms:modified xsi:type="dcterms:W3CDTF">2020-02-13T20:01:20Z</dcterms:modified>
</cp:coreProperties>
</file>